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0"/>
  </p:notesMasterIdLst>
  <p:sldIdLst>
    <p:sldId id="257" r:id="rId2"/>
    <p:sldId id="256" r:id="rId3"/>
    <p:sldId id="258" r:id="rId4"/>
    <p:sldId id="259" r:id="rId5"/>
    <p:sldId id="260" r:id="rId6"/>
    <p:sldId id="269" r:id="rId7"/>
    <p:sldId id="262" r:id="rId8"/>
    <p:sldId id="271" r:id="rId9"/>
    <p:sldId id="263" r:id="rId10"/>
    <p:sldId id="272" r:id="rId11"/>
    <p:sldId id="264" r:id="rId12"/>
    <p:sldId id="265" r:id="rId13"/>
    <p:sldId id="266" r:id="rId14"/>
    <p:sldId id="267" r:id="rId15"/>
    <p:sldId id="273" r:id="rId16"/>
    <p:sldId id="274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96" autoAdjust="0"/>
    <p:restoredTop sz="94629" autoAdjust="0"/>
  </p:normalViewPr>
  <p:slideViewPr>
    <p:cSldViewPr>
      <p:cViewPr varScale="1">
        <p:scale>
          <a:sx n="101" d="100"/>
          <a:sy n="101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-133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D86BE-7A8F-4676-A8C4-C275C11CC68A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F1AAD-ED82-477E-9B2E-1A64C0DE7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7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F1AAD-ED82-477E-9B2E-1A64C0DE79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#_edn1"/><Relationship Id="rId2" Type="http://schemas.openxmlformats.org/officeDocument/2006/relationships/hyperlink" Target="#_edn2"/><Relationship Id="rId1" Type="http://schemas.openxmlformats.org/officeDocument/2006/relationships/slideLayout" Target="../slideLayouts/slideLayout2.xml"/><Relationship Id="rId4" Type="http://schemas.openxmlformats.org/officeDocument/2006/relationships/hyperlink" Target="#_ednref1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692696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</a:rPr>
              <a:t>Департамент государственных закупок Свердловской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204864"/>
            <a:ext cx="6696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</a:rPr>
              <a:t>Законодательство </a:t>
            </a:r>
          </a:p>
          <a:p>
            <a:pPr algn="ctr"/>
            <a:r>
              <a:rPr lang="ru-RU" sz="3200" dirty="0" smtClean="0">
                <a:solidFill>
                  <a:prstClr val="black"/>
                </a:solidFill>
              </a:rPr>
              <a:t>о контрактной системе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62" y="332656"/>
            <a:ext cx="128587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11960" y="5157192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Мезенцева Наталья Леонидовна, начальник отдела правовой работы Департамента государственных закупок Свердловской области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Требования к содержанию плана закупок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94321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Постановление Правительства РФ от 21 ноября 2013 г. № 1043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0209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Информация о закупках, которые планируется осуществлять в соответствии с пунктом 7 части 2 статьи 83 и пунктами </a:t>
            </a:r>
            <a:r>
              <a:rPr lang="ru-RU" b="1" dirty="0"/>
              <a:t>4, 5</a:t>
            </a:r>
            <a:r>
              <a:rPr lang="ru-RU" dirty="0"/>
              <a:t>, 26, 33 части 1 статьи 93 Закона </a:t>
            </a:r>
            <a:r>
              <a:rPr lang="ru-RU" dirty="0" smtClean="0"/>
              <a:t>о КС, </a:t>
            </a:r>
            <a:r>
              <a:rPr lang="ru-RU" dirty="0"/>
              <a:t>указывается в плане закупок одной строкой по каждому включенному в состав идентификационного кода закупки коду бюджетной классификации РФ в размере годового объема финансового обеспечения в отношении каждого из следующих объектов закупок:</a:t>
            </a:r>
          </a:p>
          <a:p>
            <a:r>
              <a:rPr lang="ru-RU" dirty="0"/>
              <a:t>а) лекарственные препараты;</a:t>
            </a:r>
          </a:p>
          <a:p>
            <a:r>
              <a:rPr lang="ru-RU" dirty="0"/>
              <a:t>б) товары, работы или услуги на сумму, не превышающую 100 тыс. рублей (в случае заключения контракта в соответствии с пунктом 4 части 1 статьи 93);</a:t>
            </a:r>
          </a:p>
          <a:p>
            <a:r>
              <a:rPr lang="ru-RU" dirty="0"/>
              <a:t>в) товары, работы или услуги на сумму, не превышающую 400 тыс. рублей (в случае заключения заказчиком контракта в соответствии с пунктом 5 части 1 статьи 93);</a:t>
            </a:r>
          </a:p>
          <a:p>
            <a:r>
              <a:rPr lang="ru-RU" dirty="0"/>
              <a:t>г) услуги, связанные с направлением работника в служебную командировку, а также услуги, связанные с участием в проведении фестивалей, концертов, представлений и подобных культурных мероприятий (в том числе гастролей) на основании приглашений на посещение указанных мероприятий (в случае заключения заказчиком контракта в соответствии с пунктом 26 части 1 статьи 93 Федерального закона);</a:t>
            </a:r>
          </a:p>
          <a:p>
            <a:r>
              <a:rPr lang="ru-RU" dirty="0"/>
              <a:t>д) преподавательские услуги, оказываемые физическими лицами;</a:t>
            </a:r>
          </a:p>
          <a:p>
            <a:r>
              <a:rPr lang="ru-RU" dirty="0"/>
              <a:t>е) услуги экскурсовода (гида), оказываемые физическими лицами.</a:t>
            </a:r>
          </a:p>
        </p:txBody>
      </p:sp>
    </p:spTree>
    <p:extLst>
      <p:ext uri="{BB962C8B-B14F-4D97-AF65-F5344CB8AC3E}">
        <p14:creationId xmlns:p14="http://schemas.microsoft.com/office/powerpoint/2010/main" val="27742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907" y="188640"/>
            <a:ext cx="8568952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dirty="0">
              <a:solidFill>
                <a:srgbClr val="000000"/>
              </a:solidFill>
              <a:latin typeface="Verdana"/>
            </a:endParaRPr>
          </a:p>
          <a:p>
            <a:pPr algn="ctr"/>
            <a:r>
              <a:rPr lang="ru-RU" sz="2400" b="1" u="sng" dirty="0" smtClean="0">
                <a:latin typeface="+mj-lt"/>
              </a:rPr>
              <a:t>Обоснование закупок</a:t>
            </a:r>
            <a:r>
              <a:rPr lang="ru-RU" sz="2400" b="1" dirty="0" smtClean="0">
                <a:latin typeface="+mj-lt"/>
              </a:rPr>
              <a:t>                  </a:t>
            </a:r>
          </a:p>
          <a:p>
            <a:pPr algn="ctr"/>
            <a:r>
              <a:rPr lang="ru-RU" sz="1200" b="1" dirty="0" smtClean="0">
                <a:latin typeface="+mj-lt"/>
              </a:rPr>
              <a:t>Статьи </a:t>
            </a:r>
            <a:r>
              <a:rPr lang="ru-RU" sz="1200" b="1" dirty="0">
                <a:latin typeface="+mj-lt"/>
              </a:rPr>
              <a:t>13, 18 Закона </a:t>
            </a:r>
            <a:r>
              <a:rPr lang="ru-RU" sz="1200" b="1" dirty="0" smtClean="0">
                <a:latin typeface="+mj-lt"/>
              </a:rPr>
              <a:t>о контрактной системе </a:t>
            </a:r>
            <a:endParaRPr lang="ru-RU" sz="12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907" y="980728"/>
            <a:ext cx="86275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Обоснование закупок осуществляется при </a:t>
            </a:r>
            <a:r>
              <a:rPr lang="ru-RU" dirty="0"/>
              <a:t>формировании плана закупок, плана-графика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4907" y="2211695"/>
            <a:ext cx="248657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чем заключается 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66330" y="1565361"/>
            <a:ext cx="5184576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установлении соответствия планируемой закупки:</a:t>
            </a: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 целям осуществления закупок, установленным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Законом о контрактной системе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 законодательству 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РФ и иным НПА о контрактной системе в сфере закупок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751486" y="2154045"/>
            <a:ext cx="10025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3861048"/>
            <a:ext cx="576064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/>
              <a:t>Цель закупки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4906" y="4437112"/>
            <a:ext cx="86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 Реализация </a:t>
            </a:r>
            <a:r>
              <a:rPr lang="ru-RU" dirty="0"/>
              <a:t>мероприятий государственных </a:t>
            </a:r>
            <a:r>
              <a:rPr lang="ru-RU" dirty="0" smtClean="0"/>
              <a:t>программ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3566" y="5085184"/>
            <a:ext cx="8627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 Исполнение </a:t>
            </a:r>
            <a:r>
              <a:rPr lang="ru-RU" dirty="0"/>
              <a:t>международных обязательств, реализация межгосударственных программ, исполняемых не в рамках государственных </a:t>
            </a:r>
            <a:r>
              <a:rPr lang="ru-RU" dirty="0" smtClean="0"/>
              <a:t>программ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9979" y="5913746"/>
            <a:ext cx="8612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 Выполнение </a:t>
            </a:r>
            <a:r>
              <a:rPr lang="ru-RU" dirty="0"/>
              <a:t>иных функций и полномочий органов </a:t>
            </a:r>
            <a:r>
              <a:rPr lang="ru-RU" dirty="0" smtClean="0"/>
              <a:t>власти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4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в Плане закупок </a:t>
            </a:r>
            <a:r>
              <a:rPr lang="ru-RU" sz="2400" b="1" dirty="0" smtClean="0"/>
              <a:t>обосновывается объект </a:t>
            </a:r>
            <a:r>
              <a:rPr lang="ru-RU" sz="2400" b="1" dirty="0"/>
              <a:t>и (или) объекты закупки исходя из: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37444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необходимости реализации конкретной цели осуществления закупки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766678"/>
            <a:ext cx="432048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установленных требований к закупаемым заказчиком товару, работе, услуге (в том числе предельной цены Т, Р, У) и </a:t>
            </a:r>
            <a:r>
              <a:rPr lang="ru-RU" dirty="0" smtClean="0"/>
              <a:t>нормативных </a:t>
            </a:r>
            <a:r>
              <a:rPr lang="ru-RU" dirty="0"/>
              <a:t>затрат на обеспечение функций государственных </a:t>
            </a:r>
            <a:r>
              <a:rPr lang="ru-RU" dirty="0" smtClean="0"/>
              <a:t>органов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1676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Обоснование закупок товаров, работ, услуг для обеспечения государственных </a:t>
            </a:r>
            <a:r>
              <a:rPr lang="ru-RU" dirty="0" smtClean="0"/>
              <a:t>нужд </a:t>
            </a:r>
            <a:r>
              <a:rPr lang="ru-RU" dirty="0"/>
              <a:t>– отдельный документ, являющийся приложением к плану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36888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Постановление Правительства РФ от 05.06.2015 № 555 «Об установлении порядка обоснования закупок товаров, работ, услуг для обеспечения государственных и муниципальных </a:t>
            </a:r>
            <a:r>
              <a:rPr lang="ru-RU" b="1" dirty="0" smtClean="0"/>
              <a:t>нужд и </a:t>
            </a:r>
            <a:r>
              <a:rPr lang="ru-RU" b="1" dirty="0"/>
              <a:t>формы такого обоснования»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84784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Утверждены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799" y="2132856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Порядок обоснования закупок товаров, работ, услуг для обеспечения государственных и муниципальных нужд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216623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Формы обоснования закупок товаров, работ, услуг для обеспечения государственных и муниципальных нужд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52120" y="3419846"/>
            <a:ext cx="30060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при формировании и утверждении плана закупок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09180" y="4948098"/>
            <a:ext cx="295232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при формировании и утверждении плана-графика закупок</a:t>
            </a:r>
          </a:p>
        </p:txBody>
      </p:sp>
      <p:cxnSp>
        <p:nvCxnSpPr>
          <p:cNvPr id="22" name="Прямая со стрелкой 21"/>
          <p:cNvCxnSpPr>
            <a:stCxn id="9" idx="3"/>
          </p:cNvCxnSpPr>
          <p:nvPr/>
        </p:nvCxnSpPr>
        <p:spPr>
          <a:xfrm flipV="1">
            <a:off x="4823520" y="3933056"/>
            <a:ext cx="828600" cy="745232"/>
          </a:xfrm>
          <a:prstGeom prst="straightConnector1">
            <a:avLst/>
          </a:prstGeom>
          <a:ln w="5715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3"/>
            <a:endCxn id="11" idx="1"/>
          </p:cNvCxnSpPr>
          <p:nvPr/>
        </p:nvCxnSpPr>
        <p:spPr>
          <a:xfrm>
            <a:off x="4823520" y="4678288"/>
            <a:ext cx="885660" cy="731475"/>
          </a:xfrm>
          <a:prstGeom prst="straightConnector1">
            <a:avLst/>
          </a:prstGeom>
          <a:ln w="5715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8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Форма обоснования закупок</a:t>
            </a:r>
            <a:r>
              <a:rPr lang="ru-RU" sz="2400" b="1" u="sng" dirty="0" smtClean="0"/>
              <a:t>, прилагаемая </a:t>
            </a:r>
          </a:p>
          <a:p>
            <a:pPr algn="ctr"/>
            <a:r>
              <a:rPr lang="ru-RU" sz="2400" b="1" u="sng" dirty="0" smtClean="0"/>
              <a:t>к </a:t>
            </a:r>
            <a:r>
              <a:rPr lang="ru-RU" sz="2400" b="1" u="sng" dirty="0"/>
              <a:t>плану </a:t>
            </a:r>
            <a:r>
              <a:rPr lang="ru-RU" sz="2400" b="1" u="sng" dirty="0" smtClean="0"/>
              <a:t>закупок</a:t>
            </a:r>
            <a:endParaRPr lang="ru-RU" sz="2400" b="1" u="sng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79461"/>
              </p:ext>
            </p:extLst>
          </p:nvPr>
        </p:nvGraphicFramePr>
        <p:xfrm>
          <a:off x="179512" y="1770425"/>
          <a:ext cx="8784976" cy="280416"/>
        </p:xfrm>
        <a:graphic>
          <a:graphicData uri="http://schemas.openxmlformats.org/drawingml/2006/table">
            <a:tbl>
              <a:tblPr/>
              <a:tblGrid>
                <a:gridCol w="1594787"/>
                <a:gridCol w="1896699"/>
                <a:gridCol w="3871940"/>
                <a:gridCol w="1421550"/>
              </a:tblGrid>
              <a:tr h="134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Вид документа (базовый (0); измененный (порядковый код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изменения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изменения плана закупок)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4" marR="11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121908"/>
              </p:ext>
            </p:extLst>
          </p:nvPr>
        </p:nvGraphicFramePr>
        <p:xfrm>
          <a:off x="11331" y="2132856"/>
          <a:ext cx="8712969" cy="4036544"/>
        </p:xfrm>
        <a:graphic>
          <a:graphicData uri="http://schemas.openxmlformats.org/drawingml/2006/table">
            <a:tbl>
              <a:tblPr/>
              <a:tblGrid>
                <a:gridCol w="314867"/>
                <a:gridCol w="563998"/>
                <a:gridCol w="629733"/>
                <a:gridCol w="1409719"/>
                <a:gridCol w="1973164"/>
                <a:gridCol w="1096510"/>
                <a:gridCol w="2724978"/>
              </a:tblGrid>
              <a:tr h="375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Иденти­фикаци­онный код закуп­ки </a:t>
                      </a:r>
                      <a:r>
                        <a:rPr lang="ru-RU" sz="1050" baseline="30000" dirty="0">
                          <a:effectLst/>
                          <a:latin typeface="Times New Roman"/>
                          <a:ea typeface="Times New Roman"/>
                          <a:hlinkClick r:id="rId2" action="ppaction://hlinkfile"/>
                        </a:rPr>
                        <a:t>2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Наимено­вание объекта и (или) объектов закупки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Наименование государственной программы или программы субъекта Российской Федерации, муниципальной программы (в том числе целевой программы, ведомственной целевой программы, иного документа стратегического и программно-целевого планирования) в случае, если закупка планируется в рамках указанной программы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Наименование мероприятия государственной программы или программы субъекта Российской Федерации, муниципальной программы (в том числе целевой программы, ведомственной целевой программы, иного документа стратегического и программно-целевого планирования), наименование функции, полномочия государственного органа, органа управления государственным внебюджетным фондом, муниципального органа и (или) наименование международного договора Российской Федерации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Обоснование соответствия объекта и (или) объектов закупки мероприятию государственной (муниципальной) программы, функциям, полномочиям и (или) международному договору Российской Федерации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Полное наименование, дата принятия и номер утвержденных в соответствии со статьей 19 Федерального закона “О контрактной системе в сфере закупок товаров, работ, услуг для обеспечения государственных и муниципальных нужд” нормативных правовых (правовых) актов, устанавливающих требования к отдельным видам товаров, работ и услуг (в том числе предельные цены товаров, работ и услуг) и (или) к определению нормативных затрат на обеспечение функций, полномочий государственных органов, органов управления государственными внебюджетными фондами, муниципальных органов, в том числе подведомственных указанным органам казенных учреждений, или указание на отсутствие такого акта для соответствующего объекта и (или) соответствующих объектов закупки</a:t>
                      </a:r>
                    </a:p>
                  </a:txBody>
                  <a:tcPr marL="11363" marR="11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363" marR="1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1560" y="1119112"/>
            <a:ext cx="7992888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</a:t>
            </a:r>
            <a:r>
              <a:rPr kumimoji="0" lang="ru-RU" altLang="ru-RU" sz="13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1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обоснования закупок товаров, работ и услуг для обеспечения государственных</a:t>
            </a:r>
            <a:b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муниципальных нужд при формировании и утверждении плана закупок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143000" y="138430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143000" y="1496139"/>
            <a:ext cx="2327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1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59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КАК СОСТАВИТЬ </a:t>
            </a:r>
            <a:r>
              <a:rPr lang="ru-RU" sz="2400" b="1" u="sng" dirty="0" smtClean="0"/>
              <a:t>ОБОСНОВАНИЕ ДЛЯ </a:t>
            </a:r>
            <a:r>
              <a:rPr lang="ru-RU" sz="2400" b="1" u="sng" dirty="0"/>
              <a:t>ПЛАНА ЗАКУПОК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6037" y="1052736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идентификационный </a:t>
            </a:r>
            <a:r>
              <a:rPr lang="ru-RU" dirty="0"/>
              <a:t>код закупки </a:t>
            </a:r>
            <a:r>
              <a:rPr lang="ru-RU" dirty="0" smtClean="0"/>
              <a:t>(графа 2) </a:t>
            </a:r>
          </a:p>
          <a:p>
            <a:r>
              <a:rPr lang="ru-RU" dirty="0" smtClean="0"/>
              <a:t>приказ </a:t>
            </a:r>
            <a:r>
              <a:rPr lang="ru-RU" dirty="0"/>
              <a:t>Минэкономразвития России от 29.06.2015 N 422 «Об утверждении Порядка формирования идентификационного кода закупки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r>
              <a:rPr lang="ru-RU" dirty="0" smtClean="0"/>
              <a:t>2) наименование объекта закупки (графа </a:t>
            </a:r>
            <a:r>
              <a:rPr lang="ru-RU" dirty="0"/>
              <a:t>3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практически </a:t>
            </a:r>
            <a:r>
              <a:rPr lang="ru-RU" dirty="0"/>
              <a:t>соответствует тому, что в существующих планах-графиках называется </a:t>
            </a:r>
            <a:r>
              <a:rPr lang="ru-RU" dirty="0" smtClean="0"/>
              <a:t>«наименование </a:t>
            </a:r>
            <a:r>
              <a:rPr lang="ru-RU" dirty="0"/>
              <a:t>предмета </a:t>
            </a:r>
            <a:r>
              <a:rPr lang="ru-RU" dirty="0" smtClean="0"/>
              <a:t>контракта», </a:t>
            </a:r>
            <a:r>
              <a:rPr lang="ru-RU" dirty="0"/>
              <a:t>например легковой автомобиль.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3) </a:t>
            </a:r>
            <a:r>
              <a:rPr lang="ru-RU" dirty="0"/>
              <a:t>цель закупки </a:t>
            </a:r>
            <a:r>
              <a:rPr lang="ru-RU" dirty="0" smtClean="0"/>
              <a:t>(графы </a:t>
            </a:r>
            <a:r>
              <a:rPr lang="ru-RU" dirty="0"/>
              <a:t>4, 5) </a:t>
            </a:r>
            <a:r>
              <a:rPr lang="ru-RU" dirty="0" smtClean="0"/>
              <a:t>см. слайд 11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закупка в рамках государственной программы </a:t>
            </a:r>
            <a:r>
              <a:rPr lang="ru-RU" dirty="0"/>
              <a:t>заполняется </a:t>
            </a:r>
            <a:r>
              <a:rPr lang="ru-RU" dirty="0" smtClean="0"/>
              <a:t>4 (указывается </a:t>
            </a:r>
            <a:r>
              <a:rPr lang="ru-RU" dirty="0"/>
              <a:t>наименование программы) и 5 </a:t>
            </a:r>
            <a:r>
              <a:rPr lang="ru-RU" dirty="0" smtClean="0"/>
              <a:t>(приводится </a:t>
            </a:r>
            <a:r>
              <a:rPr lang="ru-RU" dirty="0"/>
              <a:t>наименование мероприятия </a:t>
            </a:r>
            <a:r>
              <a:rPr lang="ru-RU" dirty="0" smtClean="0"/>
              <a:t>программы) графы</a:t>
            </a:r>
          </a:p>
          <a:p>
            <a:pPr marL="285750" indent="-285750"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</a:t>
            </a:r>
            <a:r>
              <a:rPr lang="ru-RU" dirty="0"/>
              <a:t>цель закупки </a:t>
            </a:r>
            <a:r>
              <a:rPr lang="ru-RU" dirty="0" smtClean="0"/>
              <a:t>выполнение </a:t>
            </a:r>
            <a:r>
              <a:rPr lang="ru-RU" dirty="0"/>
              <a:t>функций, полномочий государственного </a:t>
            </a:r>
            <a:r>
              <a:rPr lang="ru-RU" dirty="0" smtClean="0"/>
              <a:t>органа заполняется только </a:t>
            </a:r>
            <a:r>
              <a:rPr lang="ru-RU" dirty="0"/>
              <a:t>5 </a:t>
            </a:r>
            <a:r>
              <a:rPr lang="ru-RU" dirty="0" smtClean="0"/>
              <a:t>графа (указывается </a:t>
            </a:r>
            <a:r>
              <a:rPr lang="ru-RU" dirty="0"/>
              <a:t>наименование функции, полномочия государственного </a:t>
            </a:r>
            <a:r>
              <a:rPr lang="ru-RU" dirty="0" smtClean="0"/>
              <a:t>органа  </a:t>
            </a:r>
            <a:endParaRPr lang="ru-RU" dirty="0"/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89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3) обоснование соответствия закупки выбранной цели (графа 6)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- обоснование </a:t>
            </a:r>
            <a:r>
              <a:rPr lang="ru-RU" dirty="0"/>
              <a:t>приводится в свободной </a:t>
            </a:r>
            <a:r>
              <a:rPr lang="ru-RU" dirty="0" smtClean="0"/>
              <a:t>форме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наименование объекта закупки </a:t>
            </a:r>
            <a:r>
              <a:rPr lang="ru-RU" dirty="0" smtClean="0"/>
              <a:t>напрямую </a:t>
            </a:r>
            <a:r>
              <a:rPr lang="ru-RU" dirty="0"/>
              <a:t>следует из названия мероприятия (функции, </a:t>
            </a:r>
            <a:r>
              <a:rPr lang="ru-RU" dirty="0" smtClean="0"/>
              <a:t>полномочия), </a:t>
            </a:r>
            <a:r>
              <a:rPr lang="ru-RU" dirty="0"/>
              <a:t>приведенного в </a:t>
            </a:r>
            <a:r>
              <a:rPr lang="ru-RU" dirty="0" smtClean="0"/>
              <a:t>графе </a:t>
            </a:r>
            <a:r>
              <a:rPr lang="ru-RU" dirty="0"/>
              <a:t>5, то указывается, что закупка осуществляется для реализации соответствующего мероприятия (функции, </a:t>
            </a:r>
            <a:r>
              <a:rPr lang="ru-RU" dirty="0" smtClean="0"/>
              <a:t>полномочия)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прямая связь между наименованиями объекта закупки и мероприятия отсутствует, нужно описать, каким образом закупка товара (работы, услуги), указанного в </a:t>
            </a:r>
            <a:r>
              <a:rPr lang="ru-RU" dirty="0" smtClean="0"/>
              <a:t>графе </a:t>
            </a:r>
            <a:r>
              <a:rPr lang="ru-RU" dirty="0"/>
              <a:t>3, будет способствовать реализации мероприятия (функции, </a:t>
            </a:r>
            <a:r>
              <a:rPr lang="ru-RU" dirty="0" smtClean="0"/>
              <a:t>полномочия), </a:t>
            </a:r>
            <a:r>
              <a:rPr lang="ru-RU" dirty="0"/>
              <a:t>приведенного в </a:t>
            </a:r>
            <a:r>
              <a:rPr lang="ru-RU" dirty="0" smtClean="0"/>
              <a:t>графе 5</a:t>
            </a:r>
            <a:endParaRPr lang="ru-RU" dirty="0"/>
          </a:p>
          <a:p>
            <a:endParaRPr lang="ru-RU" dirty="0"/>
          </a:p>
          <a:p>
            <a:r>
              <a:rPr lang="ru-RU" dirty="0"/>
              <a:t>4) правовые акты в сфере нормирования закупок, устанавливающие требования в отношении объекта закупки (графа 7)</a:t>
            </a:r>
          </a:p>
          <a:p>
            <a:r>
              <a:rPr lang="ru-RU" dirty="0" smtClean="0"/>
              <a:t>Необходимо </a:t>
            </a:r>
            <a:r>
              <a:rPr lang="ru-RU" dirty="0"/>
              <a:t>установить, включено ли наименование объекта закупки:</a:t>
            </a:r>
          </a:p>
          <a:p>
            <a:r>
              <a:rPr lang="ru-RU" dirty="0" smtClean="0"/>
              <a:t>- в </a:t>
            </a:r>
            <a:r>
              <a:rPr lang="ru-RU" dirty="0"/>
              <a:t>правовой акт, содержащий требования к определению нормативных затрат на обеспечение функций государственных заказчиков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правовой акт, устанавливающий требования к приобретаемым товарам (работам, услугам</a:t>
            </a:r>
            <a:r>
              <a:rPr lang="ru-RU" dirty="0" smtClean="0"/>
              <a:t>).</a:t>
            </a:r>
          </a:p>
          <a:p>
            <a:r>
              <a:rPr lang="ru-RU" dirty="0"/>
              <a:t>Если ни в один правовой акт объект закупки не включен, необходимо указать </a:t>
            </a:r>
            <a:r>
              <a:rPr lang="ru-RU" dirty="0" smtClean="0"/>
              <a:t>– «отсутствуют».</a:t>
            </a:r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u="sng" dirty="0">
                <a:solidFill>
                  <a:prstClr val="black"/>
                </a:solidFill>
              </a:rPr>
              <a:t>КАК СОСТАВИТЬ ОБОСНОВАНИЕ ДЛЯ ПЛАНА </a:t>
            </a:r>
            <a:r>
              <a:rPr lang="ru-RU" sz="2400" b="1" u="sng" dirty="0" smtClean="0">
                <a:solidFill>
                  <a:prstClr val="black"/>
                </a:solidFill>
              </a:rPr>
              <a:t>ЗАКУПОК</a:t>
            </a:r>
            <a:endParaRPr lang="ru-RU" sz="24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5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Срок утверждения и размещения в ЕИС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5174" y="1680762"/>
            <a:ext cx="216437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Срок утверждения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52873" y="1129336"/>
            <a:ext cx="5472608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в течение 10 рабочих дней</a:t>
            </a:r>
          </a:p>
          <a:p>
            <a:r>
              <a:rPr lang="ru-RU" dirty="0"/>
              <a:t>• после доведения до заказчика объема прав в денежном выражении на принятие и (или) исполнение обязательств в соответствии с бюджетным законодательством</a:t>
            </a:r>
          </a:p>
          <a:p>
            <a:r>
              <a:rPr lang="ru-RU" dirty="0"/>
              <a:t>•после утверждения плана финансово-хозяйственной деятельности бюджетного учреждения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5174" y="4725144"/>
            <a:ext cx="275428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Срок размещения в ЕИС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63887" y="4171146"/>
            <a:ext cx="526159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в течение 3 рабочих дней со дня утверждения или изменения плана закупок</a:t>
            </a:r>
          </a:p>
          <a:p>
            <a:r>
              <a:rPr lang="ru-RU" dirty="0"/>
              <a:t>•за исключением сведений, составляющих государственную тайну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2439549" y="1623112"/>
            <a:ext cx="913324" cy="4846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029454" y="4667494"/>
            <a:ext cx="534433" cy="4846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2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20486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899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9532" y="40466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436588"/>
                </a:solidFill>
                <a:latin typeface="SegoeUI"/>
              </a:rPr>
              <a:t>Последние изменения в законодательстве</a:t>
            </a:r>
          </a:p>
          <a:p>
            <a:pPr algn="ctr"/>
            <a:r>
              <a:rPr lang="ru-RU" sz="2800" b="1" dirty="0">
                <a:solidFill>
                  <a:srgbClr val="436588"/>
                </a:solidFill>
                <a:latin typeface="SegoeUI"/>
              </a:rPr>
              <a:t>о </a:t>
            </a:r>
            <a:r>
              <a:rPr lang="ru-RU" sz="2800" b="1" dirty="0" smtClean="0">
                <a:solidFill>
                  <a:srgbClr val="436588"/>
                </a:solidFill>
                <a:latin typeface="SegoeUI"/>
              </a:rPr>
              <a:t>закупках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7972" y="144965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Федеральный закон от 5 апреля 2016 г. № 104-ФЗ «О внесении изменений в отдельные законодательные акты Российской Федерации»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9896" y="220486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Изменения в статью 33 Закона о контрактной системе, обеспечивающие применение законодательства о стандартизации при описании объекта закупки, а именно:</a:t>
            </a:r>
          </a:p>
          <a:p>
            <a:endParaRPr lang="ru-RU" b="1" dirty="0" smtClean="0"/>
          </a:p>
          <a:p>
            <a:pPr marL="285750" indent="-285750">
              <a:buFontTx/>
              <a:buChar char="-"/>
            </a:pPr>
            <a:r>
              <a:rPr lang="ru-RU" b="1" dirty="0" smtClean="0"/>
              <a:t>использование </a:t>
            </a:r>
            <a:r>
              <a:rPr lang="ru-RU" b="1" dirty="0"/>
              <a:t>при </a:t>
            </a:r>
            <a:r>
              <a:rPr lang="ru-RU" b="1" dirty="0" smtClean="0"/>
              <a:t>описания </a:t>
            </a:r>
            <a:r>
              <a:rPr lang="ru-RU" b="1" dirty="0"/>
              <a:t>объекта закупки показателей, требований</a:t>
            </a:r>
            <a:r>
              <a:rPr lang="ru-RU" b="1" dirty="0" smtClean="0"/>
              <a:t>, обозначений, терминологии и характеристик </a:t>
            </a:r>
            <a:r>
              <a:rPr lang="ru-RU" b="1" dirty="0"/>
              <a:t>которые предусмотрены </a:t>
            </a:r>
            <a:r>
              <a:rPr lang="ru-RU" b="1" dirty="0" smtClean="0"/>
              <a:t>в </a:t>
            </a:r>
            <a:r>
              <a:rPr lang="ru-RU" b="1" dirty="0"/>
              <a:t>соответствии с законодательством Российской Федерации о техническом </a:t>
            </a:r>
            <a:r>
              <a:rPr lang="ru-RU" b="1" dirty="0" smtClean="0"/>
              <a:t>регулировании;</a:t>
            </a:r>
          </a:p>
          <a:p>
            <a:pPr marL="285750" indent="-285750">
              <a:buFontTx/>
              <a:buChar char="-"/>
            </a:pPr>
            <a:endParaRPr lang="ru-RU" b="1" dirty="0" smtClean="0"/>
          </a:p>
          <a:p>
            <a:pPr marL="285750" indent="-285750">
              <a:buFontTx/>
              <a:buChar char="-"/>
            </a:pPr>
            <a:r>
              <a:rPr lang="ru-RU" b="1" dirty="0" smtClean="0"/>
              <a:t>при неиспользовании в документации о закупке должно содержаться обоснование необходимости использования других показателей, требований, условных обозначений и терминологии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418" y="5877272"/>
            <a:ext cx="864096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Документ вступает в силу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– 1 июля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2016 года.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957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Приказ Федерального казначейства от 30.01.2015 г. № 27н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955" y="1160430"/>
            <a:ext cx="867696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Утвержден порядок регистрации в единой информационной системе в сфере закупок: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определены правила регистрации заказчиков, иных участников контрактной системе использующих ЕИС для реализации своих функций и полномочий;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установлено, что зарегистрированные до вступления в силу приказа на официальном сайте лица должны зарегистрироваться в ЕИС до 1 января 2017 года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5252" y="5949280"/>
            <a:ext cx="4539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Документ вступает в </a:t>
            </a:r>
            <a:r>
              <a:rPr lang="ru-RU" dirty="0" smtClean="0">
                <a:latin typeface="Times New Roman"/>
                <a:ea typeface="Calibri"/>
              </a:rPr>
              <a:t>силу с 4 мая 2016 года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8152" y="5157192"/>
            <a:ext cx="8496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1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Распоряжение Правительства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Российской Федерации от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13 мая 2016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г. № 890-р </a:t>
            </a:r>
            <a:endParaRPr lang="ru-RU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«О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внесении изменений в Перечень товаров, работ, услуг, в случае осуществления закупок которых заказчик обязан проводить аукцион в электронной форме (электронный аукцион), утв. распоряжением Правительства РФ от 21.03.2016 </a:t>
            </a:r>
            <a:endParaRPr lang="ru-RU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№ 471-р»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08" y="5877272"/>
            <a:ext cx="878497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Документ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вступил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силу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13 мая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2016 г.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300" y="1988840"/>
            <a:ext cx="86571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/>
                <a:ea typeface="Times New Roman"/>
                <a:cs typeface="Times New Roman"/>
              </a:rPr>
              <a:t>Работы </a:t>
            </a:r>
            <a:r>
              <a:rPr lang="ru-RU" dirty="0">
                <a:latin typeface="Arial"/>
                <a:ea typeface="Times New Roman"/>
                <a:cs typeface="Times New Roman"/>
              </a:rPr>
              <a:t>по строительству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, капитальному </a:t>
            </a:r>
            <a:r>
              <a:rPr lang="ru-RU" dirty="0">
                <a:latin typeface="Arial"/>
                <a:ea typeface="Times New Roman"/>
                <a:cs typeface="Times New Roman"/>
              </a:rPr>
              <a:t>ремонту, реконструкции объектов</a:t>
            </a:r>
          </a:p>
          <a:p>
            <a:r>
              <a:rPr lang="ru-RU" dirty="0">
                <a:latin typeface="Arial"/>
                <a:ea typeface="Times New Roman"/>
                <a:cs typeface="Times New Roman"/>
              </a:rPr>
              <a:t>капитального строительства по общему правилу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теперь закупаются </a:t>
            </a:r>
            <a:r>
              <a:rPr lang="ru-RU" dirty="0">
                <a:latin typeface="Arial"/>
                <a:ea typeface="Times New Roman"/>
                <a:cs typeface="Times New Roman"/>
              </a:rPr>
              <a:t>электронным аукционом,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проведение конкурса </a:t>
            </a:r>
            <a:r>
              <a:rPr lang="ru-RU" dirty="0">
                <a:latin typeface="Arial"/>
                <a:ea typeface="Times New Roman"/>
                <a:cs typeface="Times New Roman"/>
              </a:rPr>
              <a:t>на эти работы недопустимо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.</a:t>
            </a:r>
          </a:p>
          <a:p>
            <a:endParaRPr lang="ru-RU" dirty="0">
              <a:latin typeface="Arial"/>
              <a:ea typeface="Times New Roman"/>
              <a:cs typeface="Times New Roman"/>
            </a:endParaRPr>
          </a:p>
          <a:p>
            <a:r>
              <a:rPr lang="ru-RU" dirty="0">
                <a:latin typeface="Arial"/>
                <a:ea typeface="Times New Roman"/>
                <a:cs typeface="Times New Roman"/>
              </a:rPr>
              <a:t>Исключения из аукционного перечня остались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только для </a:t>
            </a:r>
            <a:r>
              <a:rPr lang="ru-RU" dirty="0">
                <a:latin typeface="Arial"/>
                <a:ea typeface="Times New Roman"/>
                <a:cs typeface="Times New Roman"/>
              </a:rPr>
              <a:t>работ в отношении особо опасных,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технически сложных </a:t>
            </a:r>
            <a:r>
              <a:rPr lang="ru-RU" dirty="0">
                <a:latin typeface="Arial"/>
                <a:ea typeface="Times New Roman"/>
                <a:cs typeface="Times New Roman"/>
              </a:rPr>
              <a:t>объектов капитального строительства, а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также искусственных </a:t>
            </a:r>
            <a:r>
              <a:rPr lang="ru-RU" dirty="0">
                <a:latin typeface="Arial"/>
                <a:ea typeface="Times New Roman"/>
                <a:cs typeface="Times New Roman"/>
              </a:rPr>
              <a:t>дорожных сооружений, включенных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в состав автомобильных </a:t>
            </a:r>
            <a:r>
              <a:rPr lang="ru-RU" dirty="0">
                <a:latin typeface="Arial"/>
                <a:ea typeface="Times New Roman"/>
                <a:cs typeface="Times New Roman"/>
              </a:rPr>
              <a:t>дорог федерального,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регионального </a:t>
            </a:r>
            <a:r>
              <a:rPr lang="ru-RU" dirty="0">
                <a:latin typeface="Arial"/>
                <a:ea typeface="Times New Roman"/>
                <a:cs typeface="Times New Roman"/>
              </a:rPr>
              <a:t>или межмуниципального, местного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значения (независимо он НМЦК). </a:t>
            </a:r>
          </a:p>
          <a:p>
            <a:endParaRPr lang="ru-RU" dirty="0">
              <a:latin typeface="Arial"/>
              <a:ea typeface="Times New Roman"/>
              <a:cs typeface="Times New Roman"/>
            </a:endParaRPr>
          </a:p>
          <a:p>
            <a:r>
              <a:rPr lang="ru-RU" dirty="0" smtClean="0">
                <a:latin typeface="Arial"/>
                <a:ea typeface="Times New Roman"/>
                <a:cs typeface="Times New Roman"/>
              </a:rPr>
              <a:t>Кроме того</a:t>
            </a:r>
            <a:r>
              <a:rPr lang="ru-RU" dirty="0">
                <a:latin typeface="Arial"/>
                <a:ea typeface="Times New Roman"/>
                <a:cs typeface="Times New Roman"/>
              </a:rPr>
              <a:t>, в исключения попадают работы в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отношении уникальных </a:t>
            </a:r>
            <a:r>
              <a:rPr lang="ru-RU" dirty="0">
                <a:latin typeface="Arial"/>
                <a:ea typeface="Times New Roman"/>
                <a:cs typeface="Times New Roman"/>
              </a:rPr>
              <a:t>объектов капитального строительства.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5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0608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5596" y="188640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Порядок формирования, утверждения и ведения планов </a:t>
            </a:r>
            <a:r>
              <a:rPr lang="ru-RU" sz="3200" b="1" dirty="0" smtClean="0"/>
              <a:t>закупок на </a:t>
            </a:r>
            <a:r>
              <a:rPr lang="ru-RU" sz="3200" b="1" dirty="0"/>
              <a:t>2017-2019 </a:t>
            </a:r>
            <a:r>
              <a:rPr lang="ru-RU" sz="3200" b="1" dirty="0" smtClean="0"/>
              <a:t>годы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91263"/>
            <a:ext cx="87849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Нормативно-правовая база: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Статья 17 Закона о контрактной системе;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dirty="0" smtClean="0"/>
              <a:t>- Постановление </a:t>
            </a:r>
            <a:r>
              <a:rPr lang="ru-RU" dirty="0"/>
              <a:t>Правительства Российской Федерации от 21.11.2013 г. </a:t>
            </a:r>
            <a:r>
              <a:rPr lang="ru-RU" dirty="0" smtClean="0"/>
              <a:t>№ 1043</a:t>
            </a:r>
            <a:endParaRPr lang="ru-RU" dirty="0"/>
          </a:p>
          <a:p>
            <a:r>
              <a:rPr lang="ru-RU" b="1" dirty="0" smtClean="0"/>
              <a:t>Требования </a:t>
            </a:r>
            <a:r>
              <a:rPr lang="ru-RU" b="1" dirty="0"/>
              <a:t>к формированию, утверждению и ведению планов закупок товаров, работ, услуг для обеспечения нужд субъекта Российской Федерации и муниципальных нужд, а также требованиях к форме планов закупок товаров, работ, </a:t>
            </a:r>
            <a:r>
              <a:rPr lang="ru-RU" b="1" dirty="0" smtClean="0"/>
              <a:t>услуг;</a:t>
            </a:r>
          </a:p>
          <a:p>
            <a:endParaRPr lang="ru-RU" b="1" dirty="0"/>
          </a:p>
          <a:p>
            <a:r>
              <a:rPr lang="ru-RU" dirty="0" smtClean="0"/>
              <a:t>- Постановление </a:t>
            </a:r>
            <a:r>
              <a:rPr lang="ru-RU" dirty="0"/>
              <a:t>Правительства Российской Федерации от 29.10.2015 г. </a:t>
            </a:r>
            <a:r>
              <a:rPr lang="ru-RU" dirty="0" smtClean="0"/>
              <a:t>№ 1168</a:t>
            </a:r>
            <a:endParaRPr lang="ru-RU" dirty="0"/>
          </a:p>
          <a:p>
            <a:r>
              <a:rPr lang="ru-RU" b="1" dirty="0"/>
              <a:t>Правила размещения в единой информационной системе в сфере закупок планов закупок товаров, работ, услуг для обеспечения государственных и муниципальных нужд, планов-графиков закупок товаров, работ, услуг для обеспечения государственных и муниципальных </a:t>
            </a:r>
            <a:r>
              <a:rPr lang="ru-RU" b="1" dirty="0" smtClean="0"/>
              <a:t>нужд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45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060" y="483930"/>
            <a:ext cx="8628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- Постановление Правительства Российской Федерации от </a:t>
            </a:r>
            <a:r>
              <a:rPr lang="ru-RU" dirty="0" smtClean="0">
                <a:solidFill>
                  <a:prstClr val="black"/>
                </a:solidFill>
              </a:rPr>
              <a:t>05.06.2015 № 555</a:t>
            </a:r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b="1" dirty="0">
                <a:solidFill>
                  <a:prstClr val="black"/>
                </a:solidFill>
              </a:rPr>
              <a:t>Порядок обоснования закупок товаров, работ и услуг для обеспечения государственных и муниципальных нужд и форм такого обоснования</a:t>
            </a:r>
          </a:p>
          <a:p>
            <a:pPr lvl="0"/>
            <a:r>
              <a:rPr lang="ru-RU" b="1" dirty="0">
                <a:solidFill>
                  <a:prstClr val="black"/>
                </a:solidFill>
              </a:rPr>
              <a:t>(Правила обоснования закупок товаров, работ и услуг для обеспечения государственных и муниципальных нужд)</a:t>
            </a:r>
          </a:p>
          <a:p>
            <a:pPr lvl="0"/>
            <a:endParaRPr lang="ru-RU" dirty="0" smtClean="0">
              <a:solidFill>
                <a:prstClr val="black"/>
              </a:solidFill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- Постановление </a:t>
            </a:r>
            <a:r>
              <a:rPr lang="ru-RU" dirty="0">
                <a:solidFill>
                  <a:prstClr val="black"/>
                </a:solidFill>
              </a:rPr>
              <a:t>Правительства </a:t>
            </a:r>
            <a:r>
              <a:rPr lang="ru-RU" dirty="0" smtClean="0">
                <a:solidFill>
                  <a:prstClr val="black"/>
                </a:solidFill>
              </a:rPr>
              <a:t>Свердловской области </a:t>
            </a:r>
            <a:r>
              <a:rPr lang="ru-RU" dirty="0">
                <a:solidFill>
                  <a:prstClr val="black"/>
                </a:solidFill>
              </a:rPr>
              <a:t>от </a:t>
            </a:r>
            <a:r>
              <a:rPr lang="ru-RU" dirty="0" smtClean="0">
                <a:solidFill>
                  <a:prstClr val="black"/>
                </a:solidFill>
              </a:rPr>
              <a:t>22.07.2015 № 661-ПП</a:t>
            </a:r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b="1" dirty="0">
                <a:solidFill>
                  <a:prstClr val="black"/>
                </a:solidFill>
              </a:rPr>
              <a:t>Порядок формирования, утверждения и ведения планов закупок для обеспечения </a:t>
            </a:r>
            <a:r>
              <a:rPr lang="ru-RU" b="1" dirty="0" smtClean="0">
                <a:solidFill>
                  <a:prstClr val="black"/>
                </a:solidFill>
              </a:rPr>
              <a:t>нужд Свердловской области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83435" y="206706"/>
            <a:ext cx="8398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/>
              <a:t>Отличие плана закупок от плана-графика закупок</a:t>
            </a:r>
            <a:endParaRPr lang="ru-RU" sz="2400" b="1" u="sng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5104" y="882415"/>
            <a:ext cx="865379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/>
              </a:rPr>
              <a:t>Назначение </a:t>
            </a:r>
            <a:r>
              <a:rPr lang="ru-RU" b="1" dirty="0">
                <a:latin typeface="Arial"/>
              </a:rPr>
              <a:t>плана закупок и плана-графика </a:t>
            </a:r>
            <a:endParaRPr lang="ru-RU" dirty="0">
              <a:latin typeface="Arial"/>
            </a:endParaRPr>
          </a:p>
          <a:p>
            <a:r>
              <a:rPr lang="ru-RU" sz="1600" dirty="0" smtClean="0">
                <a:latin typeface="Arial"/>
              </a:rPr>
              <a:t>- в </a:t>
            </a:r>
            <a:r>
              <a:rPr lang="ru-RU" sz="1600" dirty="0">
                <a:latin typeface="Arial"/>
              </a:rPr>
              <a:t>плане закупок заказчик должен обосновать потребность в товарах, работах или услугах, привести срок их приобретения и общий объем финансирования (п. п. 2, 4 - 6 ч. 2 ст. 17 Закона </a:t>
            </a:r>
            <a:r>
              <a:rPr lang="ru-RU" sz="1600" dirty="0" smtClean="0">
                <a:latin typeface="Arial"/>
              </a:rPr>
              <a:t>о контрактной системе) </a:t>
            </a:r>
            <a:endParaRPr lang="ru-RU" sz="1600" dirty="0">
              <a:latin typeface="Arial"/>
            </a:endParaRPr>
          </a:p>
          <a:p>
            <a:r>
              <a:rPr lang="ru-RU" sz="1600" dirty="0" smtClean="0">
                <a:latin typeface="Arial"/>
              </a:rPr>
              <a:t>- формируется </a:t>
            </a:r>
            <a:r>
              <a:rPr lang="ru-RU" sz="1600" dirty="0">
                <a:latin typeface="Arial"/>
              </a:rPr>
              <a:t>на очередной финансовый год и плановый период (срок соответствующий сроку принятия бюджета</a:t>
            </a:r>
            <a:r>
              <a:rPr lang="ru-RU" sz="1600" dirty="0" smtClean="0">
                <a:latin typeface="Arial"/>
              </a:rPr>
              <a:t>)</a:t>
            </a:r>
          </a:p>
          <a:p>
            <a:r>
              <a:rPr lang="ru-RU" sz="1600" dirty="0" smtClean="0">
                <a:latin typeface="Arial"/>
              </a:rPr>
              <a:t>- параллельно </a:t>
            </a:r>
            <a:r>
              <a:rPr lang="ru-RU" sz="1600" dirty="0">
                <a:latin typeface="Arial"/>
              </a:rPr>
              <a:t>процессу бюджетного </a:t>
            </a:r>
            <a:r>
              <a:rPr lang="ru-RU" sz="1600" dirty="0" smtClean="0">
                <a:latin typeface="Arial"/>
              </a:rPr>
              <a:t>планирования (планирования </a:t>
            </a:r>
            <a:r>
              <a:rPr lang="ru-RU" sz="1600" dirty="0">
                <a:latin typeface="Arial"/>
              </a:rPr>
              <a:t>финансово-хозяйственной деятельности бюджетного </a:t>
            </a:r>
            <a:r>
              <a:rPr lang="ru-RU" sz="1600" dirty="0" smtClean="0">
                <a:latin typeface="Arial"/>
              </a:rPr>
              <a:t>учреждения)</a:t>
            </a:r>
          </a:p>
          <a:p>
            <a:endParaRPr lang="ru-RU" dirty="0" smtClean="0">
              <a:latin typeface="Arial"/>
            </a:endParaRPr>
          </a:p>
          <a:p>
            <a:r>
              <a:rPr lang="ru-RU" sz="1600" dirty="0" smtClean="0">
                <a:latin typeface="Arial"/>
              </a:rPr>
              <a:t>- в </a:t>
            </a:r>
            <a:r>
              <a:rPr lang="ru-RU" sz="1600" dirty="0">
                <a:latin typeface="Arial"/>
              </a:rPr>
              <a:t>плане-графике необходимо определить условия каждой закупки, в частности способ осуществления, цену, описать ее объект (п. п. 2, 4 ч. 3 ст. 21 Закона </a:t>
            </a:r>
            <a:r>
              <a:rPr lang="ru-RU" sz="1600" dirty="0" smtClean="0">
                <a:latin typeface="Arial"/>
              </a:rPr>
              <a:t>о контрактной системе)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00000"/>
                </a:solidFill>
                <a:latin typeface="Arial"/>
              </a:rPr>
              <a:t>разрабатывается </a:t>
            </a:r>
            <a:r>
              <a:rPr lang="ru-RU" sz="1600" dirty="0">
                <a:solidFill>
                  <a:srgbClr val="000000"/>
                </a:solidFill>
                <a:latin typeface="Arial"/>
              </a:rPr>
              <a:t>ежегодно на один год, на основе утвержденного плана </a:t>
            </a:r>
            <a:r>
              <a:rPr lang="ru-RU" sz="1600" dirty="0" smtClean="0">
                <a:solidFill>
                  <a:srgbClr val="000000"/>
                </a:solidFill>
                <a:latin typeface="Arial"/>
              </a:rPr>
              <a:t>закупок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00000"/>
                </a:solidFill>
                <a:latin typeface="Arial"/>
              </a:rPr>
              <a:t>является </a:t>
            </a:r>
            <a:r>
              <a:rPr lang="ru-RU" sz="1600" dirty="0">
                <a:solidFill>
                  <a:srgbClr val="000000"/>
                </a:solidFill>
                <a:latin typeface="Arial"/>
              </a:rPr>
              <a:t>основанием для осуществления </a:t>
            </a:r>
            <a:r>
              <a:rPr lang="ru-RU" sz="1600" dirty="0" smtClean="0">
                <a:solidFill>
                  <a:srgbClr val="000000"/>
                </a:solidFill>
                <a:latin typeface="Arial"/>
              </a:rPr>
              <a:t>закупок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5104" y="559249"/>
            <a:ext cx="8636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часть 1 статьи 16, части 4, 8 статьи 17, части 1, 10 статьи 21 Закона </a:t>
            </a:r>
            <a:r>
              <a:rPr lang="ru-RU" sz="1400" dirty="0" smtClean="0"/>
              <a:t>о контрактной системе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046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5586" y="160314"/>
            <a:ext cx="8703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400" b="1" u="sng" dirty="0">
                <a:latin typeface="+mj-lt"/>
                <a:ea typeface="Calibri"/>
                <a:cs typeface="Times New Roman"/>
              </a:rPr>
              <a:t>Срок формирования плана закупок</a:t>
            </a:r>
            <a:endParaRPr lang="ru-RU" sz="2400" b="1" u="sng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2054" y="764704"/>
            <a:ext cx="8634147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700" dirty="0"/>
              <a:t>В срок, установленный ГРБС или учредителем, но не </a:t>
            </a:r>
            <a:r>
              <a:rPr lang="ru-RU" sz="1700" dirty="0" smtClean="0"/>
              <a:t>позднее </a:t>
            </a:r>
          </a:p>
          <a:p>
            <a:pPr algn="ctr"/>
            <a:r>
              <a:rPr lang="ru-RU" sz="1700" dirty="0" smtClean="0"/>
              <a:t>1 </a:t>
            </a:r>
            <a:r>
              <a:rPr lang="ru-RU" sz="1700" dirty="0"/>
              <a:t>июля текущего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4706" y="1844824"/>
            <a:ext cx="865089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•казенные учреждения представляют ГРБС для корректировки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•бюджетные учреждения представляют учредителю для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корректировки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675" y="2708920"/>
            <a:ext cx="8568952" cy="877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700" dirty="0"/>
              <a:t>В срок, установленный ГРБС или учредителем, но не позднее </a:t>
            </a:r>
            <a:r>
              <a:rPr lang="ru-RU" sz="1700" dirty="0" smtClean="0"/>
              <a:t>30 дней после принятия решения о предоставлении субсидии на осуществление капитальных вложений или о подготовке и реализации бюджетных инвестиций</a:t>
            </a:r>
            <a:endParaRPr lang="ru-RU" sz="17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8333" y="4077072"/>
            <a:ext cx="8650889" cy="258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•автономные учреждения, государственные унитарные предприятия (в случае получения субсидий на осуществление капитальных вложений после заключения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соглашения (ч. 4 ст. 15 Закона о КС));</a:t>
            </a:r>
          </a:p>
          <a:p>
            <a:pPr lvl="0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бюджетные, автономные учреждения государственные унитарные предприятия, имущество которых принадлежит на праве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собственности Свердловской области,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осуществляющие закупки в рамках переданных им государственными органами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Свердловской области полномочий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в случаях, предусмотренных частью 6 статьи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 Закона о КС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>
            <a:stCxn id="2" idx="2"/>
            <a:endCxn id="3" idx="0"/>
          </p:cNvCxnSpPr>
          <p:nvPr/>
        </p:nvCxnSpPr>
        <p:spPr>
          <a:xfrm>
            <a:off x="4579128" y="1380257"/>
            <a:ext cx="31023" cy="46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низ 13"/>
          <p:cNvSpPr/>
          <p:nvPr/>
        </p:nvSpPr>
        <p:spPr>
          <a:xfrm>
            <a:off x="4283968" y="1411035"/>
            <a:ext cx="653701" cy="4337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283968" y="3587868"/>
            <a:ext cx="68606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4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Требования к формированию плана закупок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В план закупок включается информация о закупках: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извещение </a:t>
            </a:r>
            <a:r>
              <a:rPr lang="ru-RU" dirty="0"/>
              <a:t>об осуществлении которых планируется разместить либо приглашение принять участие в определении поставщика (подрядчика, исполнителя) которых планируется направить в очередном финансовом году и (или) плановом </a:t>
            </a:r>
            <a:r>
              <a:rPr lang="ru-RU" dirty="0" smtClean="0"/>
              <a:t>периоде;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7524" y="2967335"/>
            <a:ext cx="86049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у </a:t>
            </a:r>
            <a:r>
              <a:rPr lang="ru-RU" dirty="0"/>
              <a:t>единственного поставщика (подрядчика, исполнителя), контракты с которым планируются к заключению в течение очередного финансового года и (или) планового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306503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1549</TotalTime>
  <Words>1973</Words>
  <Application>Microsoft Office PowerPoint</Application>
  <PresentationFormat>Экран (4:3)</PresentationFormat>
  <Paragraphs>167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Мезенцева Наталья Леонидовна</dc:creator>
  <cp:lastModifiedBy>Мезенцева Н.Л.</cp:lastModifiedBy>
  <cp:revision>64</cp:revision>
  <cp:lastPrinted>2016-06-15T15:12:58Z</cp:lastPrinted>
  <dcterms:created xsi:type="dcterms:W3CDTF">2015-12-08T06:04:42Z</dcterms:created>
  <dcterms:modified xsi:type="dcterms:W3CDTF">2016-06-22T10:43:42Z</dcterms:modified>
</cp:coreProperties>
</file>